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notesMasterIdLst>
    <p:notesMasterId r:id="rId15"/>
  </p:notesMasterIdLst>
  <p:sldIdLst>
    <p:sldId id="257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187" autoAdjust="0"/>
  </p:normalViewPr>
  <p:slideViewPr>
    <p:cSldViewPr>
      <p:cViewPr varScale="1">
        <p:scale>
          <a:sx n="85" d="100"/>
          <a:sy n="85" d="100"/>
        </p:scale>
        <p:origin x="-63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B33AB1-1825-4F0E-AA70-C2BBB107C00F}" type="datetimeFigureOut">
              <a:rPr lang="ru-RU" smtClean="0"/>
              <a:t>20.09.2018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EEB034-1A9B-4449-A10A-1321634E0EB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EEB034-1A9B-4449-A10A-1321634E0EB7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EEB034-1A9B-4449-A10A-1321634E0EB7}" type="slidenum">
              <a:rPr lang="ru-RU" smtClean="0"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BADBC03-14C2-44FC-9958-09B55E655F16}" type="datetimeFigureOut">
              <a:rPr lang="ru-RU" smtClean="0"/>
              <a:t>20.09.2018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A42F035-1670-4EAD-8435-2E4BD1A6E80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BADBC03-14C2-44FC-9958-09B55E655F16}" type="datetimeFigureOut">
              <a:rPr lang="ru-RU" smtClean="0"/>
              <a:t>20.09.2018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42F035-1670-4EAD-8435-2E4BD1A6E8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7BADBC03-14C2-44FC-9958-09B55E655F16}" type="datetimeFigureOut">
              <a:rPr lang="ru-RU" smtClean="0"/>
              <a:t>20.09.2018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A42F035-1670-4EAD-8435-2E4BD1A6E8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BADBC03-14C2-44FC-9958-09B55E655F16}" type="datetimeFigureOut">
              <a:rPr lang="ru-RU" smtClean="0"/>
              <a:t>20.09.2018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42F035-1670-4EAD-8435-2E4BD1A6E8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BADBC03-14C2-44FC-9958-09B55E655F16}" type="datetimeFigureOut">
              <a:rPr lang="ru-RU" smtClean="0"/>
              <a:t>20.09.2018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A42F035-1670-4EAD-8435-2E4BD1A6E80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BADBC03-14C2-44FC-9958-09B55E655F16}" type="datetimeFigureOut">
              <a:rPr lang="ru-RU" smtClean="0"/>
              <a:t>20.09.2018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42F035-1670-4EAD-8435-2E4BD1A6E8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BADBC03-14C2-44FC-9958-09B55E655F16}" type="datetimeFigureOut">
              <a:rPr lang="ru-RU" smtClean="0"/>
              <a:t>20.09.2018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42F035-1670-4EAD-8435-2E4BD1A6E8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BADBC03-14C2-44FC-9958-09B55E655F16}" type="datetimeFigureOut">
              <a:rPr lang="ru-RU" smtClean="0"/>
              <a:t>20.09.2018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42F035-1670-4EAD-8435-2E4BD1A6E8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BADBC03-14C2-44FC-9958-09B55E655F16}" type="datetimeFigureOut">
              <a:rPr lang="ru-RU" smtClean="0"/>
              <a:t>20.09.2018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42F035-1670-4EAD-8435-2E4BD1A6E8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BADBC03-14C2-44FC-9958-09B55E655F16}" type="datetimeFigureOut">
              <a:rPr lang="ru-RU" smtClean="0"/>
              <a:t>20.09.2018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42F035-1670-4EAD-8435-2E4BD1A6E8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BADBC03-14C2-44FC-9958-09B55E655F16}" type="datetimeFigureOut">
              <a:rPr lang="ru-RU" smtClean="0"/>
              <a:t>20.09.2018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42F035-1670-4EAD-8435-2E4BD1A6E80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BADBC03-14C2-44FC-9958-09B55E655F16}" type="datetimeFigureOut">
              <a:rPr lang="ru-RU" smtClean="0"/>
              <a:t>20.09.2018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A42F035-1670-4EAD-8435-2E4BD1A6E80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www.adme.ru/zhizn-semya/10-poleznyh-sovetov-kotorye-zaschityat-vashego-rebenka-1505965/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www.adme.ru/zhizn-semya/10-poleznyh-sovetov-kotorye-zaschityat-vashego-rebenka-1505965/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dme.ru/zhizn-semya/10-poleznyh-sovetov-kotorye-zaschityat-vashego-rebenka-1505965/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adme.ru/zhizn-semya/10-poleznyh-sovetov-kotorye-zaschityat-vashego-rebenka-1505965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adme.ru/zhizn-semya/10-poleznyh-sovetov-kotorye-zaschityat-vashego-rebenka-1505965/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dme.ru/zhizn-semya/10-poleznyh-sovetov-kotorye-zaschityat-vashego-rebenka-1505965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hyperlink" Target="https://play.google.com/store/apps/details?id=com.sygic.familywhere.android" TargetMode="External"/><Relationship Id="rId2" Type="http://schemas.openxmlformats.org/officeDocument/2006/relationships/hyperlink" Target="https://www.adme.ru/zhizn-semya/10-poleznyh-sovetov-kotorye-zaschityat-vashego-rebenka-1505965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itunes.apple.com/app/id588364107?mt=8" TargetMode="External"/><Relationship Id="rId5" Type="http://schemas.openxmlformats.org/officeDocument/2006/relationships/hyperlink" Target="https://play.google.com/store/apps/details?id=com.life360.android.safetymapd" TargetMode="External"/><Relationship Id="rId4" Type="http://schemas.openxmlformats.org/officeDocument/2006/relationships/hyperlink" Target="https://itunes.apple.com/us/app/life360-family-locator/id384830320?mt=8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www.adme.ru/zhizn-semya/10-poleznyh-sovetov-kotorye-zaschityat-vashego-rebenka-1505965/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provodu.net/trevojnaya-knopka.html" TargetMode="External"/><Relationship Id="rId4" Type="http://schemas.openxmlformats.org/officeDocument/2006/relationships/hyperlink" Target="http://www.mypreciouskid.com/my-buddy-tag-child-safety-locator-device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www.adme.ru/zhizn-semya/10-poleznyh-sovetov-kotorye-zaschityat-vashego-rebenka-1505965/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www.adme.ru/zhizn-semya/10-poleznyh-sovetov-kotorye-zaschityat-vashego-rebenka-1505965/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dme.ru/zhizn-semya/10-poleznyh-sovetov-kotorye-zaschityat-vashego-rebenka-1505965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 помощь педагогам и родителям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Еделева Е.Г.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iles.adme.ru/files/news/part_150/1505965/221565-18814060-2-0-1493197863-1493197871-650-1-1493197871-650-04f9ebaa03-1493302177.jp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144000" cy="566124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Если на вопрос «Кто там?» никто не отвечает или в глазке никого не видно, нельзя открывать дверь даже совсем чуть-чуть, чтобы посмотреть, кто это. Нельзя говорить, что родителей нет дома, даже если незнакомец представляется их другом или работником коммунальных служб. Если он очень настойчив и ломится в квартиру, нужно срочно звонить родителям или соседям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iles.adme.ru/files/news/part_150/1505965/221615-18812460-4-0-1493197764-1493197781-650-1-1493197781-650-04f9ebaa03-1493302177.jp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9144000" cy="5589240"/>
          </a:xfrm>
          <a:prstGeom prst="rect">
            <a:avLst/>
          </a:prstGeom>
          <a:noFill/>
          <a:ln>
            <a:noFill/>
          </a:ln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193767"/>
            <a:ext cx="903649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Предупредите ребенка о том, что в современном мире преступники могут найти свою жертву через интернет, и не всегда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«Миша из соседнего дома» — это действительно соседский 10-летний мальчик.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Безобидную переписку может вести опасный человек. Объясните, что нельзя сообщать незнакомым людям,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даже детям, свой телефон, адрес, фамилию, посылать фотографии и рассказывать, когда и где любишь гулять.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 тем более нельзя соглашаться на прогулку с незнакомым человеком.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Иллюстратор Natalia Popova</a:t>
            </a: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специально для </a:t>
            </a:r>
            <a:r>
              <a:rPr kumimoji="0" lang="ru-RU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AdMe.</a:t>
            </a:r>
            <a:endParaRPr kumimoji="0" lang="ru-RU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kumimoji="0" lang="ru-RU" sz="1200" b="0" i="0" u="none" strike="noStrike" cap="none" normalizeH="0" baseline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сточник: </a:t>
            </a:r>
            <a:r>
              <a:rPr kumimoji="0" lang="ru-RU" sz="1200" b="0" i="0" u="none" strike="noStrike" cap="none" normalizeH="0" baseline="0" smtClean="0" bmk="_Hlk524466583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rId2"/>
              </a:rPr>
              <a:t>https://www.adme.ru/zhizn-semya/10-poleznyh-sovetov-kotorye-zaschityat-vashego-rebenka-1505965/</a:t>
            </a:r>
            <a:endParaRPr kumimoji="0" lang="ru-RU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-63787"/>
            <a:ext cx="18473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19" y="836713"/>
            <a:ext cx="784887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Перед  проведением игр </a:t>
            </a:r>
            <a:r>
              <a:rPr lang="ru-RU" sz="1400" dirty="0" smtClean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и занятий рекомендуется </a:t>
            </a:r>
            <a:r>
              <a:rPr lang="ru-RU" sz="1400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помочь детям усвоить определенные знания:</a:t>
            </a:r>
            <a:br>
              <a:rPr lang="ru-RU" sz="1400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1.Ребенок должен знать свое имя, имена и фамилии родителей, свой домашний адрес и телефон.</a:t>
            </a:r>
            <a:br>
              <a:rPr lang="ru-RU" sz="1400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2.Определения следующих понятий:</a:t>
            </a:r>
            <a:endParaRPr lang="ru-RU" sz="9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400" b="1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"незнакомец"</a:t>
            </a:r>
            <a:r>
              <a:rPr lang="ru-RU" sz="1400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- это тот человек, которого ты не знаешь;</a:t>
            </a:r>
            <a:endParaRPr lang="ru-RU" sz="1100" dirty="0">
              <a:solidFill>
                <a:prstClr val="black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400" b="1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"опасный незнакомец"</a:t>
            </a:r>
            <a:r>
              <a:rPr lang="ru-RU" sz="1400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- это тот человек, который подходит к ребенку, заговаривает с ним или просит ребенка помочь в  чем-нибудь;</a:t>
            </a:r>
            <a:endParaRPr lang="ru-RU" sz="1100" dirty="0">
              <a:solidFill>
                <a:prstClr val="black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400" b="1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"безопасный незнакомец"</a:t>
            </a:r>
            <a:r>
              <a:rPr lang="ru-RU" sz="1400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- милиционер, кассир, продавец магазина, военнослужащий, человек, который не вступает первым в контакт с ребенком;</a:t>
            </a:r>
            <a:endParaRPr lang="ru-RU" sz="1100" dirty="0">
              <a:solidFill>
                <a:prstClr val="black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400" b="1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"безопасное место"</a:t>
            </a:r>
            <a:r>
              <a:rPr lang="ru-RU" sz="1400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- любое общественное место, видное и людное (аптека, почта, библиотека, банк, любое учреждение);</a:t>
            </a:r>
            <a:endParaRPr lang="ru-RU" sz="1100" dirty="0">
              <a:solidFill>
                <a:prstClr val="black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400" b="1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"опасное место"</a:t>
            </a:r>
            <a:r>
              <a:rPr lang="ru-RU" sz="1400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-  подворотня, стройка, места, поросшие густым кустарником, подвал, пустырь, темный двор и т.п.;</a:t>
            </a:r>
            <a:endParaRPr lang="ru-RU" sz="1100" dirty="0">
              <a:solidFill>
                <a:prstClr val="black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400" b="1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"безопасное время суток"</a:t>
            </a:r>
            <a:r>
              <a:rPr lang="ru-RU" sz="1400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- светлое время суток (утро, день);</a:t>
            </a:r>
            <a:endParaRPr lang="ru-RU" sz="1100" dirty="0">
              <a:solidFill>
                <a:prstClr val="black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400" b="1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"опасное время суток"</a:t>
            </a:r>
            <a:r>
              <a:rPr lang="ru-RU" sz="1400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- вечернее и ночное время.</a:t>
            </a:r>
            <a:endParaRPr lang="ru-RU" sz="9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files.adme.ru/files/news/part_150/1505965/221165-19136410-5-0-1493300287-1493300297-650-1-1493300297-650-04f9ebaa03-1493302177.jp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9144000" cy="5589240"/>
          </a:xfrm>
          <a:prstGeom prst="rect">
            <a:avLst/>
          </a:prstGeom>
          <a:noFill/>
          <a:ln>
            <a:noFill/>
          </a:ln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497621"/>
            <a:ext cx="879240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Не пишите имя и фамилию ребенка на его вещах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не вешайте именных брелоков на детский рюкзак,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не подписывайте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ланч-бокс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или термос. Так его имя может узнать кто-то чужой.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Если незнакомец обращается к ребенку по имени, он сразу вызывает у него доверие и дальше может манипулировать малышом.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Лучше напишите на бирке свой телефон — на случай, если вещь потеряется.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iles.adme.ru/files/news/part_150/1505965/221215-18811610-1-0-1493197703-1493197714-650-1-1493197714-650-04f9ebaa03-1493302177.jp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13384"/>
            <a:ext cx="8784976" cy="5544616"/>
          </a:xfrm>
          <a:prstGeom prst="rect">
            <a:avLst/>
          </a:prstGeom>
          <a:noFill/>
          <a:ln>
            <a:noFill/>
          </a:ln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227591"/>
            <a:ext cx="88204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Мы учим детей не садиться в машину к незнакомцам — это правильно.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Пусть ребенок усвоит еще одно правило: если возле него затормозила машина или она едет за ним,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 кто-то из машины хочет привлечь его внимание, нужно быстро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убегать в сторону, противоположную движению автомобиля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Это поможет ребенку выиграть время и обратиться за помощью.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iles.adme.ru/files/news/part_150/1505965/221265-18814510-9-0-1493198022-1493198027-650-1-1493198027-650-04f9ebaa03-1493302177.jpg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44000" cy="5445224"/>
          </a:xfrm>
          <a:prstGeom prst="rect">
            <a:avLst/>
          </a:prstGeom>
          <a:noFill/>
          <a:ln>
            <a:noFill/>
          </a:ln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188640"/>
            <a:ext cx="9010031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Если незнакомец предлагает ребенку пойти туда, где его ждут мама или папа, пусть ребенок попросит его назвать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имена родителей и пароль. Придумайте вместе с ребенком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кодовую фразу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для экстренного случая, если вдруг попросите кого-то из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знакомых забрать ребенка из садика или школы. Пароль должен быть неожиданным, чтобы его невозможно было отгадать: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например, «пушистый апельсин».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iles.adme.ru/files/news/part_150/1505965/221315-18811710-6-0-1493197723-1493197732-650-1-1493197732-650-04f9ebaa03-1493302177.jp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44000" cy="5611336"/>
          </a:xfrm>
          <a:prstGeom prst="rect">
            <a:avLst/>
          </a:prstGeom>
          <a:noFill/>
          <a:ln>
            <a:noFill/>
          </a:ln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0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Благодаря GPS-датчику приложение показывает координаты вашего ребенка и уровень заряда батареи его телефона.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Life360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Locator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rId4"/>
              </a:rPr>
              <a:t>iOS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|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rId5"/>
              </a:rPr>
              <a:t>Android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GPS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Phone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Tracker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rId4"/>
              </a:rPr>
              <a:t>iOS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rId6"/>
              </a:rPr>
              <a:t>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|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rId7"/>
              </a:rPr>
              <a:t>Android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iles.adme.ru/files/news/part_150/1505965/221365-18814610-10-0-1493198036-1493198042-650-1-1493198042-650-04f9ebaa03-1493302177.jp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9144000" cy="5589240"/>
          </a:xfrm>
          <a:prstGeom prst="rect">
            <a:avLst/>
          </a:prstGeom>
          <a:noFill/>
          <a:ln>
            <a:noFill/>
          </a:ln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37326"/>
            <a:ext cx="9144000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Гаджеты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с тревожной кнопкой бывают в виде часов, брелока, браслета или медальона.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Родители через специальное мобильное приложение могут постоянно отслеживать местонахождение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ребенка, а если он нажимает на кнопку, сигнал получают родители или служба безопасности.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rId4"/>
              </a:rPr>
              <a:t>BuddyTag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rId5"/>
              </a:rPr>
              <a:t>Major-GSM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rId5"/>
              </a:rPr>
              <a:t>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rId5"/>
              </a:rPr>
              <a:t>Panic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iles.adme.ru/files/news/part_150/1505965/221415-18814410-8-0-1493198002-1493198011-650-1-1493198011-650-04f9ebaa03-1493302177.jp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44000" cy="5733256"/>
          </a:xfrm>
          <a:prstGeom prst="rect">
            <a:avLst/>
          </a:prstGeom>
          <a:noFill/>
          <a:ln>
            <a:noFill/>
          </a:ln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391608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Скажите ребенку, что если его схватил незнакомец, то можно и нужно быть «плохим»: кусаться, пинаться,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царапаться и привлекать внимание любой ценой, даже если очень страшно. Нужно громко кричать: «Я его не знаю! Он хочет меня увести!»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iles.adme.ru/files/news/part_150/1505965/221465-18814310-7-0-1493197987-1493197994-650-1-1493197994-650-04f9ebaa03-1493302177.jp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44000" cy="5733256"/>
          </a:xfrm>
          <a:prstGeom prst="rect">
            <a:avLst/>
          </a:prstGeom>
          <a:noFill/>
          <a:ln>
            <a:noFill/>
          </a:ln>
        </p:spPr>
      </p:pic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-44023"/>
            <a:ext cx="914400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Ребенок должен знать, что незнакомцы могут заболтать не только детей, но и взрослых, поэтому важно быстро уйти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в безопасное место уже через 5–7 секунд после начала разговора. Следует стоять от незнакомца на расстоянии 2–2,5 метров;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если он приближается, нужно делать шаг назад. Вместе с ребенком отрепетируйте эту ситуацию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покажите дистанцию в 2 метра и предупредите, что во время беседы ее нужно сохранять.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iles.adme.ru/files/news/part_150/1505965/221515-18812560-3-0-1493197792-1493197798-650-1-1493197798-650-04f9ebaa03-1493302177.jpg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44000" cy="5733256"/>
          </a:xfrm>
          <a:prstGeom prst="rect">
            <a:avLst/>
          </a:prstGeom>
          <a:noFill/>
          <a:ln>
            <a:noFill/>
          </a:ln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-51271"/>
            <a:ext cx="905376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Научите ребенка ждать лифт спиной к стене, чтобы видеть всех, кто к нему подходит.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И если это незнакомец или кто-то малознакомый, под любым предлогом не заходить с ним в лифт: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делать вид, что что-то забыл, или идти к почтовому ящику.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Если кто-то приглашает войти, лучший вариант — вежливо ответить, что родители разрешают ездить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 лифте только одному или с соседями. Если незнакомец пытается затащить в лифт или зажать рот, нужно драться, кричать и кусаться.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61</TotalTime>
  <Words>83</Words>
  <Application>Microsoft Office PowerPoint</Application>
  <PresentationFormat>Экран (4:3)</PresentationFormat>
  <Paragraphs>51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Изящная</vt:lpstr>
      <vt:lpstr>В помощь педагогам и родителям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6</cp:revision>
  <dcterms:created xsi:type="dcterms:W3CDTF">2018-09-20T08:38:44Z</dcterms:created>
  <dcterms:modified xsi:type="dcterms:W3CDTF">2018-09-20T09:40:21Z</dcterms:modified>
</cp:coreProperties>
</file>